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9144000" cy="6858000"/>
  <p:notesSz cx="6858000" cy="9144000"/>
  <p:embeddedFontLst>
    <p:embeddedFont>
      <p:font typeface="Montserrat Medium"/>
      <p:regular r:id="rId15"/>
    </p:embeddedFont>
    <p:embeddedFont>
      <p:font typeface="Montserrat Bold"/>
      <p:regular r:id="rId16"/>
    </p:embeddedFont>
    <p:embeddedFont>
      <p:font typeface="Inter Light"/>
      <p:regular r:id="rId17"/>
    </p:embeddedFont>
    <p:embeddedFont>
      <p:font typeface="Inter Bold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image" Target="../media/image-3-11.png"/><Relationship Id="rId12" Type="http://schemas.openxmlformats.org/officeDocument/2006/relationships/image" Target="../media/image-3-12.svg"/><Relationship Id="rId13" Type="http://schemas.openxmlformats.org/officeDocument/2006/relationships/slideLayout" Target="../slideLayouts/slideLayout4.xml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image" Target="../media/image-7-9.png"/><Relationship Id="rId10" Type="http://schemas.openxmlformats.org/officeDocument/2006/relationships/image" Target="../media/image-7-10.svg"/><Relationship Id="rId11" Type="http://schemas.openxmlformats.org/officeDocument/2006/relationships/image" Target="../media/image-7-11.png"/><Relationship Id="rId12" Type="http://schemas.openxmlformats.org/officeDocument/2006/relationships/image" Target="../media/image-7-12.svg"/><Relationship Id="rId13" Type="http://schemas.openxmlformats.org/officeDocument/2006/relationships/slideLayout" Target="../slideLayouts/slideLayout8.xml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869653"/>
            <a:ext cx="4722763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Суспільна безбар'єрність — основа людяності та взаємоповаги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3854202"/>
            <a:ext cx="4722763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Сьогодні поняття безбар'єрності стає невід'ємною частиною сучасного суспільства. Це не лише про пандуси чи ліфти. Насамперед безбар'єрність — це про ставлення людей одне до одного, повагу, підтримку та створення рівних можливостей для всіх.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792858"/>
            <a:ext cx="717835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Що таке суспільна безбар'єрність?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519363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Суспільна безбар'єрність — це середовище, у якому кожна людина почувається потрібною, захищеною та має можливість брати участь у житті громади незалежно від: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3132460"/>
            <a:ext cx="2622724" cy="514499"/>
          </a:xfrm>
          <a:prstGeom prst="roundRect">
            <a:avLst>
              <a:gd name="adj" fmla="val 24799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42640" y="327898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Віку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3260601" y="3132460"/>
            <a:ext cx="2622724" cy="514499"/>
          </a:xfrm>
          <a:prstGeom prst="roundRect">
            <a:avLst>
              <a:gd name="adj" fmla="val 24799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07122" y="327898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Стану здоров'я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6025083" y="3132460"/>
            <a:ext cx="2622724" cy="514499"/>
          </a:xfrm>
          <a:prstGeom prst="roundRect">
            <a:avLst>
              <a:gd name="adj" fmla="val 24799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171605" y="3278981"/>
            <a:ext cx="219737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Наявності інвалідності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788718"/>
            <a:ext cx="4004965" cy="514499"/>
          </a:xfrm>
          <a:prstGeom prst="roundRect">
            <a:avLst>
              <a:gd name="adj" fmla="val 24799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42640" y="3935239"/>
            <a:ext cx="196341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Соціального статусу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642842" y="3788718"/>
            <a:ext cx="4004965" cy="514499"/>
          </a:xfrm>
          <a:prstGeom prst="roundRect">
            <a:avLst>
              <a:gd name="adj" fmla="val 24799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789363" y="3935239"/>
            <a:ext cx="189733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Життєвих обставин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496119" y="4462686"/>
            <a:ext cx="8151763" cy="602382"/>
          </a:xfrm>
          <a:prstGeom prst="roundRect">
            <a:avLst>
              <a:gd name="adj" fmla="val 21181"/>
            </a:avLst>
          </a:prstGeom>
          <a:solidFill>
            <a:srgbClr val="E0F5FB"/>
          </a:solidFill>
          <a:ln/>
        </p:spPr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77" y="4677742"/>
            <a:ext cx="177180" cy="141759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956816" y="4639866"/>
            <a:ext cx="800650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Йдеться про відсутність не лише фізичних, а й психологічних та соціальних бар'єрів.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25661"/>
            <a:ext cx="402170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Чому це важливо?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252165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 повсякденному житті багато людей стикаються з труднощами: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1780208"/>
            <a:ext cx="290996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Хто потребує підтримки?</a:t>
            </a:r>
            <a:endParaRPr lang="en-US" sz="13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250" y="2168203"/>
            <a:ext cx="212601" cy="21260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6816" y="2161133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Люди похилого віку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50" y="2884066"/>
            <a:ext cx="212601" cy="2126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6816" y="2876996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Особи з інвалідністю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250" y="3599929"/>
            <a:ext cx="212601" cy="2126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56816" y="3592860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Батьки з маленькими дітьми</a:t>
            </a:r>
            <a:endParaRPr lang="en-US" sz="11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250" y="4315792"/>
            <a:ext cx="212601" cy="21260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56816" y="4308723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Люди після травм чи хвороб</a:t>
            </a:r>
            <a:endParaRPr lang="en-US" sz="11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9250" y="5031656"/>
            <a:ext cx="212601" cy="21260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56816" y="5024586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Військові, які проходять реабілітацію</a:t>
            </a:r>
            <a:endParaRPr lang="en-US" sz="1100" dirty="0"/>
          </a:p>
        </p:txBody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9250" y="5747519"/>
            <a:ext cx="212601" cy="212601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56816" y="5740450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Громадяни, які пережили стресові події війни</a:t>
            </a:r>
            <a:endParaRPr lang="en-US" sz="1100" dirty="0"/>
          </a:p>
        </p:txBody>
      </p:sp>
      <p:sp>
        <p:nvSpPr>
          <p:cNvPr id="17" name="Shape 9"/>
          <p:cNvSpPr/>
          <p:nvPr/>
        </p:nvSpPr>
        <p:spPr>
          <a:xfrm>
            <a:off x="4647605" y="1638449"/>
            <a:ext cx="4107135" cy="4693816"/>
          </a:xfrm>
          <a:prstGeom prst="roundRect">
            <a:avLst>
              <a:gd name="adj" fmla="val 4970"/>
            </a:avLst>
          </a:prstGeom>
          <a:solidFill>
            <a:srgbClr val="C6C9DC"/>
          </a:solidFill>
          <a:ln/>
        </p:spPr>
      </p:sp>
      <p:sp>
        <p:nvSpPr>
          <p:cNvPr id="18" name="Text 10"/>
          <p:cNvSpPr/>
          <p:nvPr/>
        </p:nvSpPr>
        <p:spPr>
          <a:xfrm>
            <a:off x="4789363" y="1765995"/>
            <a:ext cx="3823618" cy="977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35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Що може бути складним?</a:t>
            </a:r>
            <a:endParaRPr lang="en-US" sz="1350" dirty="0"/>
          </a:p>
          <a:p>
            <a:pPr algn="ctr" indent="0" marL="0">
              <a:lnSpc>
                <a:spcPct val="133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Для них навіть звичайні дії можуть бути складними:</a:t>
            </a:r>
            <a:endParaRPr lang="en-US" sz="1350" dirty="0"/>
          </a:p>
        </p:txBody>
      </p:sp>
      <p:sp>
        <p:nvSpPr>
          <p:cNvPr id="19" name="Text 11"/>
          <p:cNvSpPr/>
          <p:nvPr/>
        </p:nvSpPr>
        <p:spPr>
          <a:xfrm>
            <a:off x="4789363" y="2871415"/>
            <a:ext cx="3823618" cy="15658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Піднятися сходами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Скористатися транспортом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Отримати інформацію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Швидко евакуюватися під час небезпеки</a:t>
            </a:r>
            <a:endParaRPr lang="en-US" sz="1100" dirty="0"/>
          </a:p>
        </p:txBody>
      </p:sp>
      <p:sp>
        <p:nvSpPr>
          <p:cNvPr id="20" name="Text 12"/>
          <p:cNvSpPr/>
          <p:nvPr/>
        </p:nvSpPr>
        <p:spPr>
          <a:xfrm>
            <a:off x="4789363" y="4564856"/>
            <a:ext cx="3823618" cy="5668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3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Саме тому суспільство має бути готовим підтримати кожного.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70236"/>
            <a:ext cx="785127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Безбар'єрність під час воєнного стану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896740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 умовах війни тема безбар'єрності стала особливо актуальною. Під час повітряної тривоги чи евакуації люди з обмеженою мобільністю потребують додаткової допомоги.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2562969"/>
            <a:ext cx="330458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Особливої уваги потребують: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496119" y="2997026"/>
            <a:ext cx="4004965" cy="548432"/>
          </a:xfrm>
          <a:prstGeom prst="roundRect">
            <a:avLst>
              <a:gd name="adj" fmla="val 16673"/>
            </a:avLst>
          </a:prstGeom>
          <a:solidFill>
            <a:srgbClr val="FFFFFF"/>
          </a:solidFill>
          <a:ln w="19050">
            <a:solidFill>
              <a:srgbClr val="C5C7D2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069" y="2997026"/>
            <a:ext cx="76200" cy="54843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14077" y="3157835"/>
            <a:ext cx="362619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Люди на кріслах колісних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642842" y="2997026"/>
            <a:ext cx="4005039" cy="548432"/>
          </a:xfrm>
          <a:prstGeom prst="roundRect">
            <a:avLst>
              <a:gd name="adj" fmla="val 16673"/>
            </a:avLst>
          </a:prstGeom>
          <a:solidFill>
            <a:srgbClr val="FFFFFF"/>
          </a:solidFill>
          <a:ln w="19050">
            <a:solidFill>
              <a:srgbClr val="C5C7D2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92" y="2997026"/>
            <a:ext cx="76200" cy="54843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60801" y="3157835"/>
            <a:ext cx="362627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Особи з порушенням зору чи слуху</a:t>
            </a:r>
            <a:endParaRPr lang="en-US" sz="1100" dirty="0"/>
          </a:p>
        </p:txBody>
      </p:sp>
      <p:sp>
        <p:nvSpPr>
          <p:cNvPr id="11" name="Shape 7"/>
          <p:cNvSpPr/>
          <p:nvPr/>
        </p:nvSpPr>
        <p:spPr>
          <a:xfrm>
            <a:off x="496119" y="3687217"/>
            <a:ext cx="4004965" cy="548432"/>
          </a:xfrm>
          <a:prstGeom prst="roundRect">
            <a:avLst>
              <a:gd name="adj" fmla="val 16673"/>
            </a:avLst>
          </a:prstGeom>
          <a:solidFill>
            <a:srgbClr val="FFFFFF"/>
          </a:solidFill>
          <a:ln w="19050">
            <a:solidFill>
              <a:srgbClr val="C5C7D2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69" y="3687217"/>
            <a:ext cx="76200" cy="54843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14077" y="3848026"/>
            <a:ext cx="362619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Лежачі хворі</a:t>
            </a:r>
            <a:endParaRPr lang="en-US" sz="1100" dirty="0"/>
          </a:p>
        </p:txBody>
      </p:sp>
      <p:sp>
        <p:nvSpPr>
          <p:cNvPr id="14" name="Shape 9"/>
          <p:cNvSpPr/>
          <p:nvPr/>
        </p:nvSpPr>
        <p:spPr>
          <a:xfrm>
            <a:off x="4642842" y="3687217"/>
            <a:ext cx="4005039" cy="548432"/>
          </a:xfrm>
          <a:prstGeom prst="roundRect">
            <a:avLst>
              <a:gd name="adj" fmla="val 16673"/>
            </a:avLst>
          </a:prstGeom>
          <a:solidFill>
            <a:srgbClr val="FFFFFF"/>
          </a:solidFill>
          <a:ln w="19050">
            <a:solidFill>
              <a:srgbClr val="C5C7D2"/>
            </a:solidFill>
            <a:prstDash val="solid"/>
          </a:ln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792" y="3687217"/>
            <a:ext cx="76200" cy="54843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860801" y="3848026"/>
            <a:ext cx="362627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Самотні люди похилого віку</a:t>
            </a:r>
            <a:endParaRPr lang="en-US" sz="1100" dirty="0"/>
          </a:p>
        </p:txBody>
      </p:sp>
      <p:sp>
        <p:nvSpPr>
          <p:cNvPr id="17" name="Shape 11"/>
          <p:cNvSpPr/>
          <p:nvPr/>
        </p:nvSpPr>
        <p:spPr>
          <a:xfrm>
            <a:off x="496119" y="4377407"/>
            <a:ext cx="4004965" cy="548432"/>
          </a:xfrm>
          <a:prstGeom prst="roundRect">
            <a:avLst>
              <a:gd name="adj" fmla="val 16673"/>
            </a:avLst>
          </a:prstGeom>
          <a:solidFill>
            <a:srgbClr val="FFFFFF"/>
          </a:solidFill>
          <a:ln w="19050">
            <a:solidFill>
              <a:srgbClr val="C5C7D2"/>
            </a:solidFill>
            <a:prstDash val="solid"/>
          </a:ln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69" y="4377407"/>
            <a:ext cx="76200" cy="548432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14077" y="4538216"/>
            <a:ext cx="362619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Діти</a:t>
            </a:r>
            <a:endParaRPr lang="en-US" sz="1100" dirty="0"/>
          </a:p>
        </p:txBody>
      </p:sp>
      <p:sp>
        <p:nvSpPr>
          <p:cNvPr id="20" name="Shape 13"/>
          <p:cNvSpPr/>
          <p:nvPr/>
        </p:nvSpPr>
        <p:spPr>
          <a:xfrm>
            <a:off x="4642842" y="4377407"/>
            <a:ext cx="4005039" cy="548432"/>
          </a:xfrm>
          <a:prstGeom prst="roundRect">
            <a:avLst>
              <a:gd name="adj" fmla="val 16673"/>
            </a:avLst>
          </a:prstGeom>
          <a:solidFill>
            <a:srgbClr val="FFFFFF"/>
          </a:solidFill>
          <a:ln w="19050">
            <a:solidFill>
              <a:srgbClr val="C5C7D2"/>
            </a:solidFill>
            <a:prstDash val="solid"/>
          </a:ln>
        </p:spPr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792" y="4377407"/>
            <a:ext cx="76200" cy="548432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4860801" y="4538216"/>
            <a:ext cx="362627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Люди з тимчасовими травмами</a:t>
            </a:r>
            <a:endParaRPr lang="en-US" sz="1100" dirty="0"/>
          </a:p>
        </p:txBody>
      </p:sp>
      <p:sp>
        <p:nvSpPr>
          <p:cNvPr id="23" name="Shape 15"/>
          <p:cNvSpPr/>
          <p:nvPr/>
        </p:nvSpPr>
        <p:spPr>
          <a:xfrm>
            <a:off x="496119" y="5085308"/>
            <a:ext cx="8151763" cy="602382"/>
          </a:xfrm>
          <a:prstGeom prst="roundRect">
            <a:avLst>
              <a:gd name="adj" fmla="val 21181"/>
            </a:avLst>
          </a:prstGeom>
          <a:solidFill>
            <a:srgbClr val="FCF2B5"/>
          </a:solidFill>
          <a:ln/>
        </p:spPr>
      </p:sp>
      <p:pic>
        <p:nvPicPr>
          <p:cNvPr id="24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77" y="5300365"/>
            <a:ext cx="177180" cy="141759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956816" y="5262488"/>
            <a:ext cx="800650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Кожен громадянин повинен розуміти: у надзвичайній ситуації байдужість може коштувати життя.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670447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Як проявляється суспільна безбар'єрність?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910780"/>
            <a:ext cx="373260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Допомога у повсякденному житті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96119" y="3273996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Іноді прості речі можуть мати велике значення: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496119" y="3628355"/>
            <a:ext cx="3902943" cy="1332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Допомогти людині відчинити двері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Поступитися місцем у транспорті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Допомогти перенести речі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Супроводити людину до укриття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Пояснити інформацію спокійно та зрозуміло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4749701" y="2910780"/>
            <a:ext cx="283063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Толерантне спілкування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749701" y="3273996"/>
            <a:ext cx="390294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Дуже важливо уникати образливих висловів та стереотипів. Повага до людини починається зі слів: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49701" y="3855169"/>
            <a:ext cx="3902943" cy="1282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Не акцентуйте увагу на обмеженнях людини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Звертайтеся ввічливо та коректно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Не проявляйте жалість — краще запропонуйте допомогу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Запитуйте, чи потрібна підтримка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472" y="2401416"/>
            <a:ext cx="3626793" cy="205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01580" y="771971"/>
            <a:ext cx="1734145" cy="231651"/>
          </a:xfrm>
          <a:prstGeom prst="roundRect">
            <a:avLst>
              <a:gd name="adj" fmla="val 39657"/>
            </a:avLst>
          </a:prstGeom>
          <a:solidFill>
            <a:srgbClr val="DFE1EC"/>
          </a:solidFill>
          <a:ln/>
        </p:spPr>
      </p:sp>
      <p:sp>
        <p:nvSpPr>
          <p:cNvPr id="4" name="Text 1"/>
          <p:cNvSpPr/>
          <p:nvPr/>
        </p:nvSpPr>
        <p:spPr>
          <a:xfrm>
            <a:off x="4978078" y="810220"/>
            <a:ext cx="2038350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8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ІНФОРМАЦІЙНА ДОСТУПНІСТЬ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901580" y="1049536"/>
            <a:ext cx="3750990" cy="7974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0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Доступність інформації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4901580" y="1961778"/>
            <a:ext cx="3750990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Під час надзвичайних ситуацій інформація повинна бути зрозумілою для всіх: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901580" y="2478807"/>
            <a:ext cx="255166" cy="159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0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580" y="2681288"/>
            <a:ext cx="3750990" cy="142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901580" y="2773635"/>
            <a:ext cx="2512070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Прості та чіткі повідомлення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4901580" y="3183359"/>
            <a:ext cx="255166" cy="159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0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80" y="3373115"/>
            <a:ext cx="3750990" cy="142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01580" y="3478188"/>
            <a:ext cx="2729210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Дублювання текстом та звуком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4901580" y="3887912"/>
            <a:ext cx="255166" cy="159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0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80" y="4064943"/>
            <a:ext cx="3750990" cy="1428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901580" y="4182740"/>
            <a:ext cx="3502223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Зрозумілі позначки напрямків евакуації</a:t>
            </a:r>
            <a:endParaRPr lang="en-US" sz="1250" dirty="0"/>
          </a:p>
        </p:txBody>
      </p:sp>
      <p:sp>
        <p:nvSpPr>
          <p:cNvPr id="16" name="Text 10"/>
          <p:cNvSpPr/>
          <p:nvPr/>
        </p:nvSpPr>
        <p:spPr>
          <a:xfrm>
            <a:off x="4901580" y="4592464"/>
            <a:ext cx="255166" cy="159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00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580" y="4756770"/>
            <a:ext cx="3750990" cy="1428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4901580" y="4887292"/>
            <a:ext cx="1825079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Контрастні таблички</a:t>
            </a:r>
            <a:endParaRPr lang="en-US" sz="1250" dirty="0"/>
          </a:p>
        </p:txBody>
      </p:sp>
      <p:sp>
        <p:nvSpPr>
          <p:cNvPr id="19" name="Text 12"/>
          <p:cNvSpPr/>
          <p:nvPr/>
        </p:nvSpPr>
        <p:spPr>
          <a:xfrm>
            <a:off x="4901580" y="5297016"/>
            <a:ext cx="255166" cy="159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05</a:t>
            </a:r>
            <a:endParaRPr lang="en-US" sz="100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580" y="5448598"/>
            <a:ext cx="3750990" cy="1428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4901580" y="5591845"/>
            <a:ext cx="3750990" cy="398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Використання міжнародних символів доступності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348829"/>
            <a:ext cx="604123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Як кожен може долучитися?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07533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Кожна людина здатна зробити суспільство більш безбар'єрним: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2461617"/>
            <a:ext cx="354360" cy="3543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2993157"/>
            <a:ext cx="296056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 залишати авто на пандусах</a:t>
            </a:r>
            <a:endParaRPr lang="en-US" sz="13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0553" y="2461617"/>
            <a:ext cx="354360" cy="354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60553" y="2993157"/>
            <a:ext cx="360893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 захаращувати евакуаційні виходи</a:t>
            </a:r>
            <a:endParaRPr lang="en-US" sz="13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3498131"/>
            <a:ext cx="354360" cy="35436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6119" y="4029670"/>
            <a:ext cx="343517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Допомагати людям під час тривоги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0553" y="3498131"/>
            <a:ext cx="354360" cy="3543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660553" y="4029670"/>
            <a:ext cx="316899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Бути уважними до потреб інших</a:t>
            </a:r>
            <a:endParaRPr lang="en-US" sz="13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119" y="4534644"/>
            <a:ext cx="354360" cy="35436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96119" y="5066184"/>
            <a:ext cx="332415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Навчати дітей повазі та людяності</a:t>
            </a:r>
            <a:endParaRPr lang="en-US" sz="13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0553" y="4534644"/>
            <a:ext cx="354360" cy="35436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4660553" y="5066184"/>
            <a:ext cx="3987329" cy="442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Підтримувати безпечне та доступне середовище у громаді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539850"/>
            <a:ext cx="695548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i="1" dirty="0">
                <a:solidFill>
                  <a:srgbClr val="204C8E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Безбар'єрність починається з нас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266355"/>
            <a:ext cx="8151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Справжня безбар'єрність — це коли людина не боїться попросити про допомогу, а суспільство готове її надати. У складний для країни час особливо важливо залишатися людяними, підтримувати одне одного та пам'ятати: доступне середовище потрібне не комусь окремо — воно потрібне кожному з нас.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3159398"/>
            <a:ext cx="369369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Пам'ятаймо! Безбар'єрність — це: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496119" y="3593455"/>
            <a:ext cx="8151763" cy="1019473"/>
          </a:xfrm>
          <a:prstGeom prst="roundRect">
            <a:avLst>
              <a:gd name="adj" fmla="val 12515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00881" y="3598218"/>
            <a:ext cx="2714030" cy="504974"/>
          </a:xfrm>
          <a:prstGeom prst="roundRect">
            <a:avLst>
              <a:gd name="adj" fmla="val 25267"/>
            </a:avLst>
          </a:prstGeom>
          <a:solidFill>
            <a:srgbClr val="EFF0F6"/>
          </a:solidFill>
          <a:ln/>
        </p:spPr>
      </p:sp>
      <p:sp>
        <p:nvSpPr>
          <p:cNvPr id="7" name="Text 5"/>
          <p:cNvSpPr/>
          <p:nvPr/>
        </p:nvSpPr>
        <p:spPr>
          <a:xfrm>
            <a:off x="642640" y="373997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Повага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3214911" y="3598218"/>
            <a:ext cx="2714104" cy="504974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9" name="Shape 7"/>
          <p:cNvSpPr/>
          <p:nvPr/>
        </p:nvSpPr>
        <p:spPr>
          <a:xfrm>
            <a:off x="3214911" y="3598218"/>
            <a:ext cx="19050" cy="504974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0" name="Text 8"/>
          <p:cNvSpPr/>
          <p:nvPr/>
        </p:nvSpPr>
        <p:spPr>
          <a:xfrm>
            <a:off x="3356670" y="373997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Безпека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5929015" y="3598218"/>
            <a:ext cx="2714104" cy="504974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2" name="Shape 10"/>
          <p:cNvSpPr/>
          <p:nvPr/>
        </p:nvSpPr>
        <p:spPr>
          <a:xfrm>
            <a:off x="5929015" y="3598218"/>
            <a:ext cx="19050" cy="504974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3" name="Text 11"/>
          <p:cNvSpPr/>
          <p:nvPr/>
        </p:nvSpPr>
        <p:spPr>
          <a:xfrm>
            <a:off x="6070774" y="373997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Підтримка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500881" y="4103191"/>
            <a:ext cx="4071119" cy="504974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5" name="Shape 13"/>
          <p:cNvSpPr/>
          <p:nvPr/>
        </p:nvSpPr>
        <p:spPr>
          <a:xfrm>
            <a:off x="500881" y="4103191"/>
            <a:ext cx="4071119" cy="1905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6" name="Text 14"/>
          <p:cNvSpPr/>
          <p:nvPr/>
        </p:nvSpPr>
        <p:spPr>
          <a:xfrm>
            <a:off x="642640" y="424495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Рівні можливості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4572000" y="4103191"/>
            <a:ext cx="4071119" cy="504974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8" name="Shape 16"/>
          <p:cNvSpPr/>
          <p:nvPr/>
        </p:nvSpPr>
        <p:spPr>
          <a:xfrm>
            <a:off x="4572000" y="4103191"/>
            <a:ext cx="19050" cy="504974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9" name="Shape 17"/>
          <p:cNvSpPr/>
          <p:nvPr/>
        </p:nvSpPr>
        <p:spPr>
          <a:xfrm>
            <a:off x="4572000" y="4103191"/>
            <a:ext cx="4071119" cy="1905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20" name="Text 18"/>
          <p:cNvSpPr/>
          <p:nvPr/>
        </p:nvSpPr>
        <p:spPr>
          <a:xfrm>
            <a:off x="4713759" y="424495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i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Людяність</a:t>
            </a:r>
            <a:endParaRPr lang="en-US" sz="1350" dirty="0"/>
          </a:p>
        </p:txBody>
      </p:sp>
      <p:sp>
        <p:nvSpPr>
          <p:cNvPr id="21" name="Text 19"/>
          <p:cNvSpPr/>
          <p:nvPr/>
        </p:nvSpPr>
        <p:spPr>
          <a:xfrm>
            <a:off x="708720" y="4931866"/>
            <a:ext cx="839636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Разом ми створюємо суспільство без бар'єрів.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496119" y="4772397"/>
            <a:ext cx="19050" cy="545753"/>
          </a:xfrm>
          <a:prstGeom prst="rect">
            <a:avLst/>
          </a:prstGeom>
          <a:solidFill>
            <a:srgbClr val="C6C9DC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2026-05-26T16:37:18Z</dcterms:created>
  <dcterms:modified xsi:type="dcterms:W3CDTF">2026-05-26T16:37:18Z</dcterms:modified>
</cp:coreProperties>
</file>